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y="5143500" cx="9144000"/>
  <p:notesSz cx="6858000" cy="9144000"/>
  <p:embeddedFontLst>
    <p:embeddedFont>
      <p:font typeface="IBM Plex Sans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IBM Plex Sans Medium"/>
      <p:regular r:id="rId80"/>
      <p:bold r:id="rId81"/>
      <p:italic r:id="rId82"/>
      <p:boldItalic r:id="rId83"/>
    </p:embeddedFont>
    <p:embeddedFont>
      <p:font typeface="IBM Plex Sans SemiBold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  <p15:guide id="12" orient="horz" pos="1355">
          <p15:clr>
            <a:srgbClr val="9AA0A6"/>
          </p15:clr>
        </p15:guide>
        <p15:guide id="13" orient="horz" pos="12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  <p:guide pos="1355" orient="horz"/>
        <p:guide pos="12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IBMPlexSansSemiBold-regular.fntdata"/><Relationship Id="rId83" Type="http://schemas.openxmlformats.org/officeDocument/2006/relationships/font" Target="fonts/IBMPlexSansMedium-boldItalic.fntdata"/><Relationship Id="rId42" Type="http://schemas.openxmlformats.org/officeDocument/2006/relationships/slide" Target="slides/slide35.xml"/><Relationship Id="rId86" Type="http://schemas.openxmlformats.org/officeDocument/2006/relationships/font" Target="fonts/IBMPlexSansSemiBold-italic.fntdata"/><Relationship Id="rId41" Type="http://schemas.openxmlformats.org/officeDocument/2006/relationships/slide" Target="slides/slide34.xml"/><Relationship Id="rId85" Type="http://schemas.openxmlformats.org/officeDocument/2006/relationships/font" Target="fonts/IBMPlexSansSemiBold-bold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IBMPlexSansSemiBold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IBMPlexSansMedium-regular.fntdata"/><Relationship Id="rId82" Type="http://schemas.openxmlformats.org/officeDocument/2006/relationships/font" Target="fonts/IBMPlexSansMedium-italic.fntdata"/><Relationship Id="rId81" Type="http://schemas.openxmlformats.org/officeDocument/2006/relationships/font" Target="fonts/IBMPlexSans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BMPlexSans-bold.fntdata"/><Relationship Id="rId72" Type="http://schemas.openxmlformats.org/officeDocument/2006/relationships/font" Target="fonts/IBMPlexSans-regular.fntdata"/><Relationship Id="rId31" Type="http://schemas.openxmlformats.org/officeDocument/2006/relationships/slide" Target="slides/slide24.xml"/><Relationship Id="rId75" Type="http://schemas.openxmlformats.org/officeDocument/2006/relationships/font" Target="fonts/IBMPlexSans-boldItalic.fntdata"/><Relationship Id="rId30" Type="http://schemas.openxmlformats.org/officeDocument/2006/relationships/slide" Target="slides/slide23.xml"/><Relationship Id="rId74" Type="http://schemas.openxmlformats.org/officeDocument/2006/relationships/font" Target="fonts/IBMPlexSans-italic.fntdata"/><Relationship Id="rId33" Type="http://schemas.openxmlformats.org/officeDocument/2006/relationships/slide" Target="slides/slide26.xml"/><Relationship Id="rId77" Type="http://schemas.openxmlformats.org/officeDocument/2006/relationships/font" Target="fonts/Roboto-bold.fntdata"/><Relationship Id="rId32" Type="http://schemas.openxmlformats.org/officeDocument/2006/relationships/slide" Target="slides/slide25.xml"/><Relationship Id="rId76" Type="http://schemas.openxmlformats.org/officeDocument/2006/relationships/font" Target="fonts/Roboto-regular.fntdata"/><Relationship Id="rId35" Type="http://schemas.openxmlformats.org/officeDocument/2006/relationships/slide" Target="slides/slide28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7.xml"/><Relationship Id="rId78" Type="http://schemas.openxmlformats.org/officeDocument/2006/relationships/font" Target="fonts/Roboto-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96" name="Google Shape;196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9a7528152_0_33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83" name="Google Shape;283;gc9a7528152_0_33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9a7528152_0_35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98" name="Google Shape;298;gc9a7528152_0_35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9a7528152_0_37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15" name="Google Shape;315;gc9a7528152_0_37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9a7528152_0_39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31" name="Google Shape;331;gc9a7528152_0_39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9a7528152_0_40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45" name="Google Shape;345;gc9a7528152_0_40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9a7528152_0_4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61" name="Google Shape;361;gc9a7528152_0_4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a7528152_0_46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93" name="Google Shape;393;gc9a7528152_0_46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9a7528152_1_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09" name="Google Shape;409;gc9a7528152_1_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9a7528152_1_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23" name="Google Shape;423;gc9a7528152_1_2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9a7528152_1_5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42" name="Google Shape;442;gc9a7528152_1_5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03" name="Google Shape;203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9a7528152_1_10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60" name="Google Shape;460;gc9a7528152_1_10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9a7528152_1_9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75" name="Google Shape;475;gc9a7528152_1_9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9bd219b17_0_3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2" name="Google Shape;492;gc9bd219b17_0_34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9bd219b17_0_36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0" name="Google Shape;510;gc9bd219b17_0_36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9a7528152_1_17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28" name="Google Shape;528;gc9a7528152_1_17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9a7528152_1_18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41" name="Google Shape;541;gc9a7528152_1_18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8907cd885_0_10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55" name="Google Shape;555;gc8907cd885_0_10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9a7528152_1_21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0" name="Google Shape;570;gc9a7528152_1_21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9a7528152_1_23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4" name="Google Shape;584;gc9a7528152_1_23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9a7528152_1_2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97" name="Google Shape;597;gc9a7528152_1_24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3c0d351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113c0d3517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c9a7528152_1_26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2" name="Google Shape;612;gc9a7528152_1_26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c9a7528152_1_27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25" name="Google Shape;625;gc9a7528152_1_27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9a7528152_1_28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45" name="Google Shape;645;gc9a7528152_1_28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c9a7528152_1_20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1</a:t>
            </a:r>
            <a:endParaRPr sz="700"/>
          </a:p>
        </p:txBody>
      </p:sp>
      <p:sp>
        <p:nvSpPr>
          <p:cNvPr id="661" name="Google Shape;661;gc9a7528152_1_20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c9a7528152_1_34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1</a:t>
            </a:r>
            <a:endParaRPr sz="700"/>
          </a:p>
        </p:txBody>
      </p:sp>
      <p:sp>
        <p:nvSpPr>
          <p:cNvPr id="678" name="Google Shape;678;gc9a7528152_1_34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c9a7528152_1_3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1" name="Google Shape;701;gc9a7528152_1_3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c9a7528152_1_37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15" name="Google Shape;715;gc9a7528152_1_37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c9a7528152_1_38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29" name="Google Shape;729;gc9a7528152_1_38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c9a7528152_1_39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42" name="Google Shape;742;gc9a7528152_1_39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c9a7528152_1_4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5" name="Google Shape;755;gc9a7528152_1_41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3c0d3517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3c0d351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13c0d35172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c9a7528152_1_42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68" name="Google Shape;768;gc9a7528152_1_42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9a7528152_1_4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81" name="Google Shape;781;gc9a7528152_1_44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c9a7528152_1_45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94" name="Google Shape;794;gc9a7528152_1_45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c9a7528152_1_49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09" name="Google Shape;809;gc9a7528152_1_49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c9a7528152_1_32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27" name="Google Shape;827;gc9a7528152_1_32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c9bd219b17_0_1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42" name="Google Shape;842;gc9bd219b17_0_1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c9bd219b17_0_2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56" name="Google Shape;856;gc9bd219b17_0_2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c9bd219b17_0_6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73" name="Google Shape;873;gc9bd219b17_0_6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c9bd219b17_0_8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88" name="Google Shape;888;gc9bd219b17_0_8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c9bd219b17_0_9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2" name="Google Shape;902;gc9bd219b17_0_9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3c0d3517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3c0d351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13c0d35172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c9bd219b17_0_11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9" name="Google Shape;919;gc9bd219b17_0_11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c9bd219b17_0_1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33" name="Google Shape;933;gc9bd219b17_0_1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c9bd219b17_0_13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47" name="Google Shape;947;gc9bd219b17_0_13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c9bd219b17_0_15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61" name="Google Shape;961;gc9bd219b17_0_15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c9bd219b17_0_17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5" name="Google Shape;975;gc9bd219b17_0_17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c9bd219b17_0_19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93" name="Google Shape;993;gc9bd219b17_0_19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c9bd219b17_0_20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07" name="Google Shape;1007;gc9bd219b17_0_20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c9bd219b17_0_2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21" name="Google Shape;1021;gc9bd219b17_0_22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c9bd219b17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34" name="Google Shape;1034;gc9bd219b17_0_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c9bd219b17_0_23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48" name="Google Shape;1048;gc9bd219b17_0_23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3c0d35172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3c0d351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13c0d35172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caad86d663_0_5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64" name="Google Shape;1064;gcaad86d663_0_5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9bd219b17_0_24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80" name="Google Shape;1080;gc9bd219b17_0_24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c9bd219b17_0_26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94" name="Google Shape;1094;gc9bd219b17_0_26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c9bd219b17_0_27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09" name="Google Shape;1109;gc9bd219b17_0_27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c9bd219b17_0_30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22" name="Google Shape;1122;gc9bd219b17_0_30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3c0d35172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3c0d3517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3c0d35172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9a7528152_0_29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54" name="Google Shape;254;gc9a7528152_0_29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9a7528152_0_31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68" name="Google Shape;268;gc9a7528152_0_31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4.png"/><Relationship Id="rId13" Type="http://schemas.openxmlformats.org/officeDocument/2006/relationships/image" Target="../media/image20.png"/><Relationship Id="rId1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5" Type="http://schemas.openxmlformats.org/officeDocument/2006/relationships/image" Target="../media/image8.png"/><Relationship Id="rId1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OBJECT_6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Relationship Id="rId5" Type="http://schemas.openxmlformats.org/officeDocument/2006/relationships/hyperlink" Target="http://mathprofi.ru/proizvodnaja_po_napravleniju_i_gradient.html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Relationship Id="rId4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Relationship Id="rId4" Type="http://schemas.openxmlformats.org/officeDocument/2006/relationships/image" Target="../media/image66.png"/><Relationship Id="rId5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Relationship Id="rId4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Relationship Id="rId4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Relationship Id="rId4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Relationship Id="rId4" Type="http://schemas.openxmlformats.org/officeDocument/2006/relationships/image" Target="../media/image78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Relationship Id="rId4" Type="http://schemas.openxmlformats.org/officeDocument/2006/relationships/hyperlink" Target="http://kayumov.ru/401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png"/><Relationship Id="rId4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.png"/><Relationship Id="rId4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Relationship Id="rId4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png"/><Relationship Id="rId4" Type="http://schemas.openxmlformats.org/officeDocument/2006/relationships/image" Target="../media/image83.png"/><Relationship Id="rId5" Type="http://schemas.openxmlformats.org/officeDocument/2006/relationships/hyperlink" Target="https://upload.wikimedia.org/wikipedia/commons/d/d5/Hill_Climbing_with_Simulated_Annealing.gif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Relationship Id="rId4" Type="http://schemas.openxmlformats.org/officeDocument/2006/relationships/image" Target="../media/image86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Производные функции нескольких переменных (часть 2)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Найти частные производные</a:t>
            </a:r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375" y="1632400"/>
            <a:ext cx="1833708" cy="10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673" y="2924600"/>
            <a:ext cx="2430850" cy="16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/>
        </p:nvSpPr>
        <p:spPr>
          <a:xfrm>
            <a:off x="470475" y="1623802"/>
            <a:ext cx="76668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Градиентом функции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в точке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(x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;y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называется </a:t>
            </a:r>
            <a:r>
              <a:rPr lang="ru" sz="1500" u="sng">
                <a:latin typeface="IBM Plex Sans"/>
                <a:ea typeface="IBM Plex Sans"/>
                <a:cs typeface="IBM Plex Sans"/>
                <a:sym typeface="IBM Plex Sans"/>
              </a:rPr>
              <a:t>направленный отрезок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						, отложенный от точки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, который показывает 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направление и скорость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 u="sng">
                <a:latin typeface="IBM Plex Sans"/>
                <a:ea typeface="IBM Plex Sans"/>
                <a:cs typeface="IBM Plex Sans"/>
                <a:sym typeface="IBM Plex Sans"/>
              </a:rPr>
              <a:t>наискорейшего роста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функции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ru" sz="1500" u="sng">
                <a:latin typeface="IBM Plex Sans"/>
                <a:ea typeface="IBM Plex Sans"/>
                <a:cs typeface="IBM Plex Sans"/>
                <a:sym typeface="IBM Plex Sans"/>
              </a:rPr>
              <a:t>данной точке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 rotWithShape="1">
          <a:blip r:embed="rId3">
            <a:alphaModFix/>
          </a:blip>
          <a:srcRect b="16046" l="2613" r="8497" t="15082"/>
          <a:stretch/>
        </p:blipFill>
        <p:spPr>
          <a:xfrm>
            <a:off x="466194" y="2007913"/>
            <a:ext cx="2760551" cy="2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Градиент.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</a:t>
            </a: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 rotWithShape="1">
          <a:blip r:embed="rId5">
            <a:alphaModFix/>
          </a:blip>
          <a:srcRect b="0" l="0" r="0" t="55956"/>
          <a:stretch/>
        </p:blipFill>
        <p:spPr>
          <a:xfrm>
            <a:off x="4737275" y="3163402"/>
            <a:ext cx="3314700" cy="15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 rotWithShape="1">
          <a:blip r:embed="rId5">
            <a:alphaModFix/>
          </a:blip>
          <a:srcRect b="54510" l="0" r="0" t="0"/>
          <a:stretch/>
        </p:blipFill>
        <p:spPr>
          <a:xfrm>
            <a:off x="1301575" y="3163402"/>
            <a:ext cx="3314700" cy="15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/>
        </p:nvSpPr>
        <p:spPr>
          <a:xfrm>
            <a:off x="470475" y="1623800"/>
            <a:ext cx="61800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- это вектор показывающий направление наибольшего возрастания функции. Модуль вектора градиента показывает скорость изменения функции.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</a:t>
            </a:r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125" y="3684550"/>
            <a:ext cx="5241750" cy="9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6700" y="2873225"/>
            <a:ext cx="3550600" cy="6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Иллюстрация: градиент</a:t>
            </a: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0659" y="1480001"/>
            <a:ext cx="4844634" cy="3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Линии уровня</a:t>
            </a:r>
            <a:endParaRPr/>
          </a:p>
        </p:txBody>
      </p:sp>
      <p:pic>
        <p:nvPicPr>
          <p:cNvPr descr="C:\Users\Inna\Desktop\Geekbrains\Градиент.jpg" id="355" name="Google Shape;355;p46"/>
          <p:cNvPicPr preferRelativeResize="0"/>
          <p:nvPr/>
        </p:nvPicPr>
        <p:blipFill rotWithShape="1">
          <a:blip r:embed="rId4">
            <a:alphaModFix/>
          </a:blip>
          <a:srcRect b="46290" l="4102" r="26946" t="11221"/>
          <a:stretch/>
        </p:blipFill>
        <p:spPr>
          <a:xfrm>
            <a:off x="3861076" y="1892725"/>
            <a:ext cx="2327200" cy="25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Inna\Desktop\Geekbrains\Градиент.jpg" id="356" name="Google Shape;356;p46"/>
          <p:cNvPicPr preferRelativeResize="0"/>
          <p:nvPr/>
        </p:nvPicPr>
        <p:blipFill rotWithShape="1">
          <a:blip r:embed="rId4">
            <a:alphaModFix/>
          </a:blip>
          <a:srcRect b="0" l="6430" r="6430" t="57513"/>
          <a:stretch/>
        </p:blipFill>
        <p:spPr>
          <a:xfrm>
            <a:off x="6339111" y="2107575"/>
            <a:ext cx="2674708" cy="23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/>
          <p:nvPr/>
        </p:nvSpPr>
        <p:spPr>
          <a:xfrm>
            <a:off x="260225" y="2151025"/>
            <a:ext cx="3296100" cy="1776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Линией 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уровня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функции двух переменных называется 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линия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(множество точек) на координатной плоскости, в которых функция принимает одинаковые значения.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7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Иллюстрация: линии уровня</a:t>
            </a:r>
            <a:endParaRPr/>
          </a:p>
        </p:txBody>
      </p:sp>
      <p:sp>
        <p:nvSpPr>
          <p:cNvPr id="371" name="Google Shape;371;p47"/>
          <p:cNvSpPr/>
          <p:nvPr/>
        </p:nvSpPr>
        <p:spPr>
          <a:xfrm>
            <a:off x="2713306" y="1815986"/>
            <a:ext cx="3857992" cy="2403677"/>
          </a:xfrm>
          <a:custGeom>
            <a:rect b="b" l="l" r="r" t="t"/>
            <a:pathLst>
              <a:path extrusionOk="0" h="127516" w="204668">
                <a:moveTo>
                  <a:pt x="0" y="0"/>
                </a:moveTo>
                <a:cubicBezTo>
                  <a:pt x="7144" y="18485"/>
                  <a:pt x="8751" y="89654"/>
                  <a:pt x="42862" y="110907"/>
                </a:cubicBezTo>
                <a:cubicBezTo>
                  <a:pt x="76973" y="132160"/>
                  <a:pt x="177700" y="124748"/>
                  <a:pt x="204668" y="127516"/>
                </a:cubicBezTo>
              </a:path>
            </a:pathLst>
          </a:cu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2" name="Google Shape;372;p47"/>
          <p:cNvSpPr/>
          <p:nvPr/>
        </p:nvSpPr>
        <p:spPr>
          <a:xfrm>
            <a:off x="2817445" y="1731381"/>
            <a:ext cx="3857992" cy="2403677"/>
          </a:xfrm>
          <a:custGeom>
            <a:rect b="b" l="l" r="r" t="t"/>
            <a:pathLst>
              <a:path extrusionOk="0" h="127516" w="204668">
                <a:moveTo>
                  <a:pt x="0" y="0"/>
                </a:moveTo>
                <a:cubicBezTo>
                  <a:pt x="7144" y="18485"/>
                  <a:pt x="8751" y="89654"/>
                  <a:pt x="42862" y="110907"/>
                </a:cubicBezTo>
                <a:cubicBezTo>
                  <a:pt x="76973" y="132160"/>
                  <a:pt x="177700" y="124748"/>
                  <a:pt x="204668" y="127516"/>
                </a:cubicBezTo>
              </a:path>
            </a:pathLst>
          </a:cu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Google Shape;373;p47"/>
          <p:cNvSpPr/>
          <p:nvPr/>
        </p:nvSpPr>
        <p:spPr>
          <a:xfrm>
            <a:off x="2928539" y="1630400"/>
            <a:ext cx="3857992" cy="2403677"/>
          </a:xfrm>
          <a:custGeom>
            <a:rect b="b" l="l" r="r" t="t"/>
            <a:pathLst>
              <a:path extrusionOk="0" h="127516" w="204668">
                <a:moveTo>
                  <a:pt x="0" y="0"/>
                </a:moveTo>
                <a:cubicBezTo>
                  <a:pt x="7144" y="18485"/>
                  <a:pt x="8751" y="89654"/>
                  <a:pt x="42862" y="110907"/>
                </a:cubicBezTo>
                <a:cubicBezTo>
                  <a:pt x="76973" y="132160"/>
                  <a:pt x="177700" y="124748"/>
                  <a:pt x="204668" y="127516"/>
                </a:cubicBezTo>
              </a:path>
            </a:pathLst>
          </a:cu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74" name="Google Shape;374;p47"/>
          <p:cNvCxnSpPr/>
          <p:nvPr/>
        </p:nvCxnSpPr>
        <p:spPr>
          <a:xfrm rot="10800000">
            <a:off x="2551714" y="1775542"/>
            <a:ext cx="0" cy="2908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47"/>
          <p:cNvCxnSpPr/>
          <p:nvPr/>
        </p:nvCxnSpPr>
        <p:spPr>
          <a:xfrm>
            <a:off x="2208367" y="4310385"/>
            <a:ext cx="47868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47"/>
          <p:cNvSpPr txBox="1"/>
          <p:nvPr/>
        </p:nvSpPr>
        <p:spPr>
          <a:xfrm>
            <a:off x="2115850" y="1731373"/>
            <a:ext cx="401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lang="ru" sz="1200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endParaRPr b="1" baseline="-25000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77" name="Google Shape;377;p47"/>
          <p:cNvCxnSpPr/>
          <p:nvPr/>
        </p:nvCxnSpPr>
        <p:spPr>
          <a:xfrm>
            <a:off x="2319442" y="2122992"/>
            <a:ext cx="1666200" cy="27570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47"/>
          <p:cNvCxnSpPr/>
          <p:nvPr/>
        </p:nvCxnSpPr>
        <p:spPr>
          <a:xfrm flipH="1" rot="10800000">
            <a:off x="3218240" y="3223516"/>
            <a:ext cx="706800" cy="3840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47"/>
          <p:cNvCxnSpPr/>
          <p:nvPr/>
        </p:nvCxnSpPr>
        <p:spPr>
          <a:xfrm flipH="1" rot="10800000">
            <a:off x="3834271" y="4398732"/>
            <a:ext cx="354000" cy="2046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47"/>
          <p:cNvSpPr txBox="1"/>
          <p:nvPr/>
        </p:nvSpPr>
        <p:spPr>
          <a:xfrm>
            <a:off x="2260201" y="2519056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47"/>
          <p:cNvSpPr txBox="1"/>
          <p:nvPr/>
        </p:nvSpPr>
        <p:spPr>
          <a:xfrm>
            <a:off x="2182261" y="3435141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 u="sng"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200" u="sng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2182261" y="3602828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3048659" y="4401282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3441465" y="4401282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4165008" y="4521244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𝝅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4185206" y="4411370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3877755" y="3350269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g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3897952" y="3240396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6820557" y="4401282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/>
          <p:nvPr/>
        </p:nvSpPr>
        <p:spPr>
          <a:xfrm>
            <a:off x="470475" y="1623800"/>
            <a:ext cx="60594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Частные производные показывают скорость изменения функции по направлению роста оси.	    - по оси</a:t>
            </a:r>
            <a:r>
              <a:rPr i="1" lang="ru" sz="1500">
                <a:latin typeface="IBM Plex Sans"/>
                <a:ea typeface="IBM Plex Sans"/>
                <a:cs typeface="IBM Plex Sans"/>
                <a:sym typeface="IBM Plex Sans"/>
              </a:rPr>
              <a:t> X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,         по оси </a:t>
            </a:r>
            <a:r>
              <a:rPr i="1" lang="ru" sz="1500"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и т.д..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 показывает направление самого быстрого изменения функции.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6" name="Google Shape;396;p4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Физический смысл</a:t>
            </a:r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 rotWithShape="1">
          <a:blip r:embed="rId4">
            <a:alphaModFix/>
          </a:blip>
          <a:srcRect b="63897" l="53065" r="42376" t="27285"/>
          <a:stretch/>
        </p:blipFill>
        <p:spPr>
          <a:xfrm>
            <a:off x="3023090" y="1967907"/>
            <a:ext cx="348227" cy="3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8"/>
          <p:cNvPicPr preferRelativeResize="0"/>
          <p:nvPr/>
        </p:nvPicPr>
        <p:blipFill rotWithShape="1">
          <a:blip r:embed="rId4">
            <a:alphaModFix/>
          </a:blip>
          <a:srcRect b="63898" l="72210" r="23231" t="27909"/>
          <a:stretch/>
        </p:blipFill>
        <p:spPr>
          <a:xfrm>
            <a:off x="4361307" y="1990600"/>
            <a:ext cx="348225" cy="2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9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Градиент. Пример</a:t>
            </a:r>
            <a:endParaRPr/>
          </a:p>
        </p:txBody>
      </p:sp>
      <p:pic>
        <p:nvPicPr>
          <p:cNvPr id="419" name="Google Shape;4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276" y="1641825"/>
            <a:ext cx="5384775" cy="32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00" y="3809712"/>
            <a:ext cx="1238941" cy="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/>
          <p:nvPr/>
        </p:nvSpPr>
        <p:spPr>
          <a:xfrm>
            <a:off x="470475" y="1623800"/>
            <a:ext cx="7907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 в точке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(x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;y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существует производная по направления луча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l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(исходящего из точки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 лежащего в плоскости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XOY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), то ее можно рассчитать по следующей формуле: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5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0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Производная по направлению</a:t>
            </a:r>
            <a:endParaRPr/>
          </a:p>
        </p:txBody>
      </p:sp>
      <p:sp>
        <p:nvSpPr>
          <p:cNvPr id="435" name="Google Shape;435;p50"/>
          <p:cNvSpPr/>
          <p:nvPr/>
        </p:nvSpPr>
        <p:spPr>
          <a:xfrm>
            <a:off x="453900" y="4508325"/>
            <a:ext cx="6978000" cy="45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Источник: </a:t>
            </a:r>
            <a:endParaRPr sz="1300" u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sng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mathprofi.ru/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470475" y="3498754"/>
            <a:ext cx="7907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       -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частные производные 1-го порядка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в точке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                          -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направляющие косинусы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i="1" lang="ru" sz="1500">
                <a:latin typeface="IBM Plex Sans"/>
                <a:ea typeface="IBM Plex Sans"/>
                <a:cs typeface="IBM Plex Sans"/>
                <a:sym typeface="IBM Plex Sans"/>
              </a:rPr>
              <a:t>координаты </a:t>
            </a:r>
            <a:r>
              <a:rPr i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вектора</a:t>
            </a:r>
            <a:r>
              <a:rPr i="1" lang="ru" sz="1500">
                <a:latin typeface="IBM Plex Sans"/>
                <a:ea typeface="IBM Plex Sans"/>
                <a:cs typeface="IBM Plex Sans"/>
                <a:sym typeface="IBM Plex Sans"/>
              </a:rPr>
              <a:t> единичной длины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), однозначно определяющие данное направление.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7" name="Google Shape;43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900" y="2691571"/>
            <a:ext cx="4222699" cy="5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900" y="3498754"/>
            <a:ext cx="2130775" cy="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>
            <p:ph type="title"/>
          </p:nvPr>
        </p:nvSpPr>
        <p:spPr>
          <a:xfrm>
            <a:off x="453900" y="1028200"/>
            <a:ext cx="6791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Физический смысл производной по направлению</a:t>
            </a:r>
            <a:endParaRPr/>
          </a:p>
        </p:txBody>
      </p:sp>
      <p:sp>
        <p:nvSpPr>
          <p:cNvPr id="452" name="Google Shape;452;p51"/>
          <p:cNvSpPr txBox="1"/>
          <p:nvPr/>
        </p:nvSpPr>
        <p:spPr>
          <a:xfrm>
            <a:off x="453275" y="2044914"/>
            <a:ext cx="82125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    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ЧИСЛО, характеризующие скорости изменения функции, причем: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если                , то функция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точке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по данному направлению возрастает (поверхность “идет в гору”);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              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, то функция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по данному направлению убывает (“склон” поверхности);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- если                , то функция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по данному направлению постоянна (поверхность параллельна плоскости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XOY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3" name="Google Shape;4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771" y="2339356"/>
            <a:ext cx="646508" cy="48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775" y="3077573"/>
            <a:ext cx="646508" cy="48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1"/>
          <p:cNvPicPr preferRelativeResize="0"/>
          <p:nvPr/>
        </p:nvPicPr>
        <p:blipFill rotWithShape="1">
          <a:blip r:embed="rId6">
            <a:alphaModFix/>
          </a:blip>
          <a:srcRect b="0" l="0" r="55693" t="0"/>
          <a:stretch/>
        </p:blipFill>
        <p:spPr>
          <a:xfrm>
            <a:off x="466198" y="1946825"/>
            <a:ext cx="286450" cy="4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1"/>
          <p:cNvPicPr preferRelativeResize="0"/>
          <p:nvPr/>
        </p:nvPicPr>
        <p:blipFill rotWithShape="1">
          <a:blip r:embed="rId6">
            <a:alphaModFix/>
          </a:blip>
          <a:srcRect b="0" l="0" r="8324" t="0"/>
          <a:stretch/>
        </p:blipFill>
        <p:spPr>
          <a:xfrm>
            <a:off x="1044777" y="3815800"/>
            <a:ext cx="592700" cy="4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470475" y="1628825"/>
            <a:ext cx="452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Производная по направлению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Условный экстремум – метод множителей Лагранжа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Градиентный спуск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 txBox="1"/>
          <p:nvPr/>
        </p:nvSpPr>
        <p:spPr>
          <a:xfrm>
            <a:off x="5657063" y="1169988"/>
            <a:ext cx="121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i="1"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0" name="Google Shape;470;p52"/>
          <p:cNvSpPr txBox="1"/>
          <p:nvPr>
            <p:ph type="title"/>
          </p:nvPr>
        </p:nvSpPr>
        <p:spPr>
          <a:xfrm>
            <a:off x="453900" y="1028200"/>
            <a:ext cx="8376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00"/>
              <a:t>Найти производную функции z(x,y)=3x</a:t>
            </a:r>
            <a:r>
              <a:rPr baseline="30000" lang="ru" sz="2800"/>
              <a:t>2</a:t>
            </a:r>
            <a:r>
              <a:rPr lang="ru" sz="2800"/>
              <a:t>y-4x</a:t>
            </a:r>
            <a:r>
              <a:rPr baseline="30000" lang="ru" sz="2800"/>
              <a:t>2</a:t>
            </a:r>
            <a:r>
              <a:rPr lang="ru" sz="2800"/>
              <a:t>y</a:t>
            </a:r>
            <a:r>
              <a:rPr baseline="30000" lang="ru" sz="2800"/>
              <a:t>3</a:t>
            </a:r>
            <a:r>
              <a:rPr lang="ru" sz="2800"/>
              <a:t> в точке M(1,2) в направлении l (4,-3)</a:t>
            </a:r>
            <a:endParaRPr sz="2800"/>
          </a:p>
        </p:txBody>
      </p:sp>
      <p:sp>
        <p:nvSpPr>
          <p:cNvPr id="471" name="Google Shape;471;p52"/>
          <p:cNvSpPr txBox="1"/>
          <p:nvPr/>
        </p:nvSpPr>
        <p:spPr>
          <a:xfrm>
            <a:off x="453275" y="2044900"/>
            <a:ext cx="854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Найдём частные производные в точке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М(1;2)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3"/>
          <p:cNvSpPr txBox="1"/>
          <p:nvPr/>
        </p:nvSpPr>
        <p:spPr>
          <a:xfrm>
            <a:off x="453275" y="2044900"/>
            <a:ext cx="854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йдём частные производные в точке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М(1;2)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5657063" y="1169988"/>
            <a:ext cx="121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i="1"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p53"/>
          <p:cNvSpPr txBox="1"/>
          <p:nvPr>
            <p:ph type="title"/>
          </p:nvPr>
        </p:nvSpPr>
        <p:spPr>
          <a:xfrm>
            <a:off x="453900" y="1028200"/>
            <a:ext cx="8376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00"/>
              <a:t>Найти производную функции z(x,y)=3x</a:t>
            </a:r>
            <a:r>
              <a:rPr baseline="30000" lang="ru" sz="2800"/>
              <a:t>2</a:t>
            </a:r>
            <a:r>
              <a:rPr lang="ru" sz="2800"/>
              <a:t>y-4x</a:t>
            </a:r>
            <a:r>
              <a:rPr baseline="30000" lang="ru" sz="2800"/>
              <a:t>2</a:t>
            </a:r>
            <a:r>
              <a:rPr lang="ru" sz="2800"/>
              <a:t>y</a:t>
            </a:r>
            <a:r>
              <a:rPr baseline="30000" lang="ru" sz="2800"/>
              <a:t>3</a:t>
            </a:r>
            <a:r>
              <a:rPr lang="ru" sz="2800"/>
              <a:t> в точке M(1,2) в направлении l (4,-3)</a:t>
            </a:r>
            <a:endParaRPr sz="2800"/>
          </a:p>
        </p:txBody>
      </p:sp>
      <p:pic>
        <p:nvPicPr>
          <p:cNvPr id="487" name="Google Shape;487;p53"/>
          <p:cNvPicPr preferRelativeResize="0"/>
          <p:nvPr/>
        </p:nvPicPr>
        <p:blipFill rotWithShape="1">
          <a:blip r:embed="rId4">
            <a:alphaModFix/>
          </a:blip>
          <a:srcRect b="54640" l="0" r="0" t="0"/>
          <a:stretch/>
        </p:blipFill>
        <p:spPr>
          <a:xfrm>
            <a:off x="1527625" y="2834010"/>
            <a:ext cx="2725159" cy="144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3"/>
          <p:cNvPicPr preferRelativeResize="0"/>
          <p:nvPr/>
        </p:nvPicPr>
        <p:blipFill rotWithShape="1">
          <a:blip r:embed="rId4">
            <a:alphaModFix/>
          </a:blip>
          <a:srcRect b="-999" l="0" r="0" t="47847"/>
          <a:stretch/>
        </p:blipFill>
        <p:spPr>
          <a:xfrm>
            <a:off x="4891215" y="2710300"/>
            <a:ext cx="2725159" cy="16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4"/>
          <p:cNvSpPr txBox="1"/>
          <p:nvPr/>
        </p:nvSpPr>
        <p:spPr>
          <a:xfrm>
            <a:off x="453275" y="2044900"/>
            <a:ext cx="854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2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Найдём координаты направляющего вектора единичной длины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54"/>
          <p:cNvSpPr txBox="1"/>
          <p:nvPr/>
        </p:nvSpPr>
        <p:spPr>
          <a:xfrm>
            <a:off x="5657063" y="1169988"/>
            <a:ext cx="121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i="1"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3" name="Google Shape;503;p54"/>
          <p:cNvSpPr txBox="1"/>
          <p:nvPr>
            <p:ph type="title"/>
          </p:nvPr>
        </p:nvSpPr>
        <p:spPr>
          <a:xfrm>
            <a:off x="453900" y="1028200"/>
            <a:ext cx="8376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00"/>
              <a:t>Найти производную функции z(x,y)=3x</a:t>
            </a:r>
            <a:r>
              <a:rPr baseline="30000" lang="ru" sz="2800"/>
              <a:t>2</a:t>
            </a:r>
            <a:r>
              <a:rPr lang="ru" sz="2800"/>
              <a:t>y-4x</a:t>
            </a:r>
            <a:r>
              <a:rPr baseline="30000" lang="ru" sz="2800"/>
              <a:t>2</a:t>
            </a:r>
            <a:r>
              <a:rPr lang="ru" sz="2800"/>
              <a:t>y</a:t>
            </a:r>
            <a:r>
              <a:rPr baseline="30000" lang="ru" sz="2800"/>
              <a:t>3</a:t>
            </a:r>
            <a:r>
              <a:rPr lang="ru" sz="2800"/>
              <a:t> в точке M(1,2) в направлении l (4,-3)</a:t>
            </a:r>
            <a:endParaRPr sz="2800"/>
          </a:p>
        </p:txBody>
      </p:sp>
      <p:cxnSp>
        <p:nvCxnSpPr>
          <p:cNvPr id="504" name="Google Shape;504;p54"/>
          <p:cNvCxnSpPr/>
          <p:nvPr/>
        </p:nvCxnSpPr>
        <p:spPr>
          <a:xfrm>
            <a:off x="752657" y="3275189"/>
            <a:ext cx="1497600" cy="118530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5" name="Google Shape;505;p54"/>
          <p:cNvSpPr txBox="1"/>
          <p:nvPr/>
        </p:nvSpPr>
        <p:spPr>
          <a:xfrm>
            <a:off x="1727350" y="3360925"/>
            <a:ext cx="522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(4,-3)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06" name="Google Shape;5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520" y="2710300"/>
            <a:ext cx="2144012" cy="21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5"/>
          <p:cNvSpPr txBox="1"/>
          <p:nvPr/>
        </p:nvSpPr>
        <p:spPr>
          <a:xfrm>
            <a:off x="5657063" y="1169988"/>
            <a:ext cx="121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i="1"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55"/>
          <p:cNvSpPr txBox="1"/>
          <p:nvPr>
            <p:ph type="title"/>
          </p:nvPr>
        </p:nvSpPr>
        <p:spPr>
          <a:xfrm>
            <a:off x="453900" y="1028200"/>
            <a:ext cx="8376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00"/>
              <a:t>Найти производную функции z(x,y)=3x</a:t>
            </a:r>
            <a:r>
              <a:rPr baseline="30000" lang="ru" sz="2800"/>
              <a:t>2</a:t>
            </a:r>
            <a:r>
              <a:rPr lang="ru" sz="2800"/>
              <a:t>y-4x</a:t>
            </a:r>
            <a:r>
              <a:rPr baseline="30000" lang="ru" sz="2800"/>
              <a:t>2</a:t>
            </a:r>
            <a:r>
              <a:rPr lang="ru" sz="2800"/>
              <a:t>y</a:t>
            </a:r>
            <a:r>
              <a:rPr baseline="30000" lang="ru" sz="2800"/>
              <a:t>3</a:t>
            </a:r>
            <a:r>
              <a:rPr lang="ru" sz="2800"/>
              <a:t> в точке M(1,2) в направлении l (4,-3)</a:t>
            </a:r>
            <a:endParaRPr sz="2800"/>
          </a:p>
        </p:txBody>
      </p:sp>
      <p:sp>
        <p:nvSpPr>
          <p:cNvPr id="521" name="Google Shape;521;p55"/>
          <p:cNvSpPr txBox="1"/>
          <p:nvPr/>
        </p:nvSpPr>
        <p:spPr>
          <a:xfrm>
            <a:off x="476250" y="2044900"/>
            <a:ext cx="854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3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Вычисляем по формуле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22" name="Google Shape;5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2571750"/>
            <a:ext cx="3431600" cy="22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175" y="2959424"/>
            <a:ext cx="4129500" cy="996252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5"/>
          <p:cNvSpPr/>
          <p:nvPr/>
        </p:nvSpPr>
        <p:spPr>
          <a:xfrm>
            <a:off x="4450325" y="2953500"/>
            <a:ext cx="4129500" cy="101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6"/>
          <p:cNvSpPr txBox="1"/>
          <p:nvPr/>
        </p:nvSpPr>
        <p:spPr>
          <a:xfrm>
            <a:off x="476250" y="1555800"/>
            <a:ext cx="817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IBM Plex Sans"/>
                <a:ea typeface="IBM Plex Sans"/>
                <a:cs typeface="IBM Plex Sans"/>
                <a:sym typeface="IBM Plex Sans"/>
              </a:rPr>
              <a:t>В каком направлении </a:t>
            </a:r>
            <a:br>
              <a:rPr b="1" lang="ru" sz="4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ru" sz="4000">
                <a:latin typeface="IBM Plex Sans"/>
                <a:ea typeface="IBM Plex Sans"/>
                <a:cs typeface="IBM Plex Sans"/>
                <a:sym typeface="IBM Plex Sans"/>
              </a:rPr>
              <a:t>у функции будет наибольшая скорость роста?</a:t>
            </a:r>
            <a:endParaRPr b="1" sz="4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5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7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!Производная по направлению градиента принимает наибольшее значение!</a:t>
            </a:r>
            <a:endParaRPr/>
          </a:p>
        </p:txBody>
      </p:sp>
      <p:sp>
        <p:nvSpPr>
          <p:cNvPr id="551" name="Google Shape;551;p57"/>
          <p:cNvSpPr/>
          <p:nvPr/>
        </p:nvSpPr>
        <p:spPr>
          <a:xfrm>
            <a:off x="3941931" y="2962987"/>
            <a:ext cx="1260000" cy="86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23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68,77</a:t>
            </a:r>
            <a:endParaRPr i="0" sz="23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57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8"/>
          <p:cNvPicPr preferRelativeResize="0"/>
          <p:nvPr/>
        </p:nvPicPr>
        <p:blipFill rotWithShape="1">
          <a:blip r:embed="rId4">
            <a:alphaModFix/>
          </a:blip>
          <a:srcRect b="0" l="0" r="0" t="34063"/>
          <a:stretch/>
        </p:blipFill>
        <p:spPr>
          <a:xfrm>
            <a:off x="553238" y="2683349"/>
            <a:ext cx="8037526" cy="19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8"/>
          <p:cNvSpPr txBox="1"/>
          <p:nvPr>
            <p:ph type="title"/>
          </p:nvPr>
        </p:nvSpPr>
        <p:spPr>
          <a:xfrm>
            <a:off x="453900" y="1028200"/>
            <a:ext cx="84366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700"/>
              <a:t>Найти производную функции U=xy</a:t>
            </a:r>
            <a:r>
              <a:rPr baseline="30000" lang="ru" sz="2700"/>
              <a:t>2</a:t>
            </a:r>
            <a:r>
              <a:rPr lang="ru" sz="2700"/>
              <a:t>+z</a:t>
            </a:r>
            <a:r>
              <a:rPr baseline="30000" lang="ru" sz="2700"/>
              <a:t>3</a:t>
            </a:r>
            <a:r>
              <a:rPr lang="ru" sz="2700"/>
              <a:t>-xyz по направлению вектора b(12,-8,9) в точку P(1,1,2)</a:t>
            </a:r>
            <a:endParaRPr sz="2700"/>
          </a:p>
        </p:txBody>
      </p:sp>
      <p:sp>
        <p:nvSpPr>
          <p:cNvPr id="566" name="Google Shape;566;p58"/>
          <p:cNvSpPr txBox="1"/>
          <p:nvPr>
            <p:ph type="title"/>
          </p:nvPr>
        </p:nvSpPr>
        <p:spPr>
          <a:xfrm>
            <a:off x="4222163" y="1225837"/>
            <a:ext cx="309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2400">
                <a:latin typeface="IBM Plex Sans"/>
                <a:ea typeface="IBM Plex Sans"/>
                <a:cs typeface="IBM Plex Sans"/>
                <a:sym typeface="IBM Plex Sans"/>
              </a:rPr>
              <a:t>→</a:t>
            </a:r>
            <a:endParaRPr b="0"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7" name="Google Shape;567;p5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650" y="1840714"/>
            <a:ext cx="3836700" cy="30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8837" y="1084576"/>
            <a:ext cx="2546325" cy="4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8150" y="1418975"/>
            <a:ext cx="6547700" cy="2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1"/>
          <p:cNvPicPr preferRelativeResize="0"/>
          <p:nvPr/>
        </p:nvPicPr>
        <p:blipFill rotWithShape="1">
          <a:blip r:embed="rId3">
            <a:alphaModFix/>
          </a:blip>
          <a:srcRect b="11854" l="12838" r="11283" t="68903"/>
          <a:stretch/>
        </p:blipFill>
        <p:spPr>
          <a:xfrm>
            <a:off x="402316" y="3547254"/>
            <a:ext cx="4129500" cy="7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1"/>
          <p:cNvSpPr txBox="1"/>
          <p:nvPr/>
        </p:nvSpPr>
        <p:spPr>
          <a:xfrm>
            <a:off x="470475" y="1623800"/>
            <a:ext cx="72246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Локальный экстремум ФНП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Опр.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u=f(x)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имеет 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локальный максимум (минимум)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если в некоторой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окрестности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точки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U(M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): ∀x ∈ U(M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 i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 ≤ f(M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			(f(x)≥f(M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)).</a:t>
            </a:r>
            <a:endParaRPr b="1" i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Теорема 1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(необходимое условие экстремума).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Пусть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имеет в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локальный экстремум, тогда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</a:t>
            </a:r>
            <a:r>
              <a:rPr b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стационарная точка.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1" name="Google Shape;601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1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 мотивам прошлого занятия</a:t>
            </a:r>
            <a:endParaRPr/>
          </a:p>
        </p:txBody>
      </p:sp>
      <p:sp>
        <p:nvSpPr>
          <p:cNvPr id="609" name="Google Shape;609;p6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559184"/>
            <a:ext cx="6100763" cy="406479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2"/>
          <p:cNvSpPr txBox="1"/>
          <p:nvPr/>
        </p:nvSpPr>
        <p:spPr>
          <a:xfrm>
            <a:off x="470475" y="1170000"/>
            <a:ext cx="64713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2"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Экстремум ФНП. Достаточное условие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Теорема 2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(достаточное условие экстремума).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в стационарной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второй дифференциал положительно определенная квадратичная форма, то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- точка локального минимума, если второй дифференциал отрицательно определенная квадратичная форма, то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- точка локального максимума.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2" name="Google Shape;622;p6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3"/>
          <p:cNvSpPr txBox="1"/>
          <p:nvPr/>
        </p:nvSpPr>
        <p:spPr>
          <a:xfrm>
            <a:off x="470475" y="1170000"/>
            <a:ext cx="5637300" cy="3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2"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Экстремум ФНП. Достаточное условие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Критерий Сильвестра.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матрица Гессе (матрица производных второго порядка) такая, что все ее главные миноры положительны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 второй дифференциал - положительно определенная квадратичная форма;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 если главные миноры нечетного порядка отрицательны, а четного - положительны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 второй дифференциал отрицательно определенная квадратичная форма.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5" name="Google Shape;635;p63"/>
          <p:cNvPicPr preferRelativeResize="0"/>
          <p:nvPr/>
        </p:nvPicPr>
        <p:blipFill rotWithShape="1">
          <a:blip r:embed="rId4">
            <a:alphaModFix/>
          </a:blip>
          <a:srcRect b="48992" l="24817" r="24812" t="43482"/>
          <a:stretch/>
        </p:blipFill>
        <p:spPr>
          <a:xfrm>
            <a:off x="1026925" y="2530479"/>
            <a:ext cx="2469050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3"/>
          <p:cNvPicPr preferRelativeResize="0"/>
          <p:nvPr/>
        </p:nvPicPr>
        <p:blipFill rotWithShape="1">
          <a:blip r:embed="rId4">
            <a:alphaModFix/>
          </a:blip>
          <a:srcRect b="15992" l="24817" r="24812" t="76482"/>
          <a:stretch/>
        </p:blipFill>
        <p:spPr>
          <a:xfrm>
            <a:off x="1026925" y="3957004"/>
            <a:ext cx="2469050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3"/>
          <p:cNvPicPr preferRelativeResize="0"/>
          <p:nvPr/>
        </p:nvPicPr>
        <p:blipFill rotWithShape="1">
          <a:blip r:embed="rId5">
            <a:alphaModFix/>
          </a:blip>
          <a:srcRect b="0" l="0" r="0" t="3512"/>
          <a:stretch/>
        </p:blipFill>
        <p:spPr>
          <a:xfrm>
            <a:off x="6173422" y="1846920"/>
            <a:ext cx="2514390" cy="204260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3"/>
          <p:cNvSpPr/>
          <p:nvPr/>
        </p:nvSpPr>
        <p:spPr>
          <a:xfrm>
            <a:off x="6107775" y="1778791"/>
            <a:ext cx="2682000" cy="2134200"/>
          </a:xfrm>
          <a:prstGeom prst="roundRect">
            <a:avLst>
              <a:gd fmla="val 3192" name="adj"/>
            </a:avLst>
          </a:prstGeom>
          <a:noFill/>
          <a:ln cap="flat" cmpd="sng" w="19050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3"/>
          <p:cNvSpPr/>
          <p:nvPr/>
        </p:nvSpPr>
        <p:spPr>
          <a:xfrm>
            <a:off x="6173422" y="1812640"/>
            <a:ext cx="1452000" cy="1189800"/>
          </a:xfrm>
          <a:prstGeom prst="roundRect">
            <a:avLst>
              <a:gd fmla="val 6385" name="adj"/>
            </a:avLst>
          </a:prstGeom>
          <a:noFill/>
          <a:ln cap="flat" cmpd="sng" w="1905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3"/>
          <p:cNvSpPr/>
          <p:nvPr/>
        </p:nvSpPr>
        <p:spPr>
          <a:xfrm>
            <a:off x="6173422" y="1812640"/>
            <a:ext cx="925500" cy="759000"/>
          </a:xfrm>
          <a:prstGeom prst="roundRect">
            <a:avLst>
              <a:gd fmla="val 8490" name="adj"/>
            </a:avLst>
          </a:prstGeom>
          <a:noFill/>
          <a:ln cap="flat" cmpd="sng" w="1905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3"/>
          <p:cNvSpPr/>
          <p:nvPr/>
        </p:nvSpPr>
        <p:spPr>
          <a:xfrm>
            <a:off x="6173422" y="1812640"/>
            <a:ext cx="411300" cy="312900"/>
          </a:xfrm>
          <a:prstGeom prst="roundRect">
            <a:avLst>
              <a:gd fmla="val 26522" name="adj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"/>
          <p:cNvSpPr txBox="1"/>
          <p:nvPr/>
        </p:nvSpPr>
        <p:spPr>
          <a:xfrm>
            <a:off x="453275" y="1667025"/>
            <a:ext cx="82125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Матрицу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8" name="Google Shape;648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4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Квадратичная форма</a:t>
            </a:r>
            <a:endParaRPr/>
          </a:p>
        </p:txBody>
      </p:sp>
      <p:pic>
        <p:nvPicPr>
          <p:cNvPr id="656" name="Google Shape;65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9441" y="2860245"/>
            <a:ext cx="4624140" cy="55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4"/>
          <p:cNvPicPr preferRelativeResize="0"/>
          <p:nvPr/>
        </p:nvPicPr>
        <p:blipFill rotWithShape="1">
          <a:blip r:embed="rId5">
            <a:alphaModFix/>
          </a:blip>
          <a:srcRect b="0" l="14632" r="0" t="0"/>
          <a:stretch/>
        </p:blipFill>
        <p:spPr>
          <a:xfrm>
            <a:off x="1305967" y="1628346"/>
            <a:ext cx="5796500" cy="3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5"/>
          <p:cNvSpPr txBox="1"/>
          <p:nvPr/>
        </p:nvSpPr>
        <p:spPr>
          <a:xfrm>
            <a:off x="470475" y="1170000"/>
            <a:ext cx="64713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Пример.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Квадратичная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форма                                  является положительно определенной квадратичной формой, так как                        во всех точках               кроме точки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1" name="Google Shape;671;p65"/>
          <p:cNvPicPr preferRelativeResize="0"/>
          <p:nvPr/>
        </p:nvPicPr>
        <p:blipFill rotWithShape="1">
          <a:blip r:embed="rId4">
            <a:alphaModFix/>
          </a:blip>
          <a:srcRect b="65963" l="53578" r="21045" t="0"/>
          <a:stretch/>
        </p:blipFill>
        <p:spPr>
          <a:xfrm>
            <a:off x="2450263" y="1589775"/>
            <a:ext cx="1421426" cy="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5"/>
          <p:cNvPicPr preferRelativeResize="0"/>
          <p:nvPr/>
        </p:nvPicPr>
        <p:blipFill rotWithShape="1">
          <a:blip r:embed="rId4">
            <a:alphaModFix/>
          </a:blip>
          <a:srcRect b="3635" l="2342" r="79167" t="62328"/>
          <a:stretch/>
        </p:blipFill>
        <p:spPr>
          <a:xfrm>
            <a:off x="4628109" y="1881771"/>
            <a:ext cx="1035651" cy="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5"/>
          <p:cNvPicPr preferRelativeResize="0"/>
          <p:nvPr/>
        </p:nvPicPr>
        <p:blipFill rotWithShape="1">
          <a:blip r:embed="rId4">
            <a:alphaModFix/>
          </a:blip>
          <a:srcRect b="3635" l="44146" r="44734" t="65182"/>
          <a:stretch/>
        </p:blipFill>
        <p:spPr>
          <a:xfrm>
            <a:off x="1105050" y="2171117"/>
            <a:ext cx="622850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5"/>
          <p:cNvPicPr preferRelativeResize="0"/>
          <p:nvPr/>
        </p:nvPicPr>
        <p:blipFill rotWithShape="1">
          <a:blip r:embed="rId4">
            <a:alphaModFix/>
          </a:blip>
          <a:srcRect b="3635" l="74786" r="14094" t="65182"/>
          <a:stretch/>
        </p:blipFill>
        <p:spPr>
          <a:xfrm>
            <a:off x="2853016" y="2181163"/>
            <a:ext cx="622850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/>
          <p:nvPr/>
        </p:nvSpPr>
        <p:spPr>
          <a:xfrm>
            <a:off x="476250" y="2434971"/>
            <a:ext cx="8547900" cy="26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Область определения функции.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Частные производные: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Необходимое условие                                Находим стационарную точку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Пусть                                                                          то если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                     - точка минимума, если                                                                    - точка максимума.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1" name="Google Shape;681;p66"/>
          <p:cNvSpPr txBox="1"/>
          <p:nvPr/>
        </p:nvSpPr>
        <p:spPr>
          <a:xfrm>
            <a:off x="476250" y="2044900"/>
            <a:ext cx="8547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Задача.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локальный экстремум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2" name="Google Shape;682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6"/>
          <p:cNvPicPr preferRelativeResize="0"/>
          <p:nvPr/>
        </p:nvPicPr>
        <p:blipFill rotWithShape="1">
          <a:blip r:embed="rId4">
            <a:alphaModFix/>
          </a:blip>
          <a:srcRect b="77842" l="59847" r="22189" t="15326"/>
          <a:stretch/>
        </p:blipFill>
        <p:spPr>
          <a:xfrm>
            <a:off x="3893292" y="2065000"/>
            <a:ext cx="1024676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6"/>
          <p:cNvSpPr txBox="1"/>
          <p:nvPr>
            <p:ph type="title"/>
          </p:nvPr>
        </p:nvSpPr>
        <p:spPr>
          <a:xfrm>
            <a:off x="453900" y="1028200"/>
            <a:ext cx="6749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Локальный экстремум функции двух переменных</a:t>
            </a:r>
            <a:endParaRPr/>
          </a:p>
        </p:txBody>
      </p:sp>
      <p:pic>
        <p:nvPicPr>
          <p:cNvPr id="691" name="Google Shape;691;p66"/>
          <p:cNvPicPr preferRelativeResize="0"/>
          <p:nvPr/>
        </p:nvPicPr>
        <p:blipFill rotWithShape="1">
          <a:blip r:embed="rId4">
            <a:alphaModFix/>
          </a:blip>
          <a:srcRect b="57650" l="42429" r="24285" t="30401"/>
          <a:stretch/>
        </p:blipFill>
        <p:spPr>
          <a:xfrm>
            <a:off x="3119175" y="2904200"/>
            <a:ext cx="1898699" cy="4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6"/>
          <p:cNvPicPr preferRelativeResize="0"/>
          <p:nvPr/>
        </p:nvPicPr>
        <p:blipFill rotWithShape="1">
          <a:blip r:embed="rId4">
            <a:alphaModFix/>
          </a:blip>
          <a:srcRect b="46491" l="40270" r="36481" t="41560"/>
          <a:stretch/>
        </p:blipFill>
        <p:spPr>
          <a:xfrm>
            <a:off x="2973490" y="3415500"/>
            <a:ext cx="1326151" cy="4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6"/>
          <p:cNvPicPr preferRelativeResize="0"/>
          <p:nvPr/>
        </p:nvPicPr>
        <p:blipFill rotWithShape="1">
          <a:blip r:embed="rId4">
            <a:alphaModFix/>
          </a:blip>
          <a:srcRect b="40398" l="34686" r="59854" t="51124"/>
          <a:stretch/>
        </p:blipFill>
        <p:spPr>
          <a:xfrm>
            <a:off x="7116754" y="3499783"/>
            <a:ext cx="311424" cy="32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6"/>
          <p:cNvPicPr preferRelativeResize="0"/>
          <p:nvPr/>
        </p:nvPicPr>
        <p:blipFill rotWithShape="1">
          <a:blip r:embed="rId4">
            <a:alphaModFix/>
          </a:blip>
          <a:srcRect b="27094" l="16119" r="28583" t="59756"/>
          <a:stretch/>
        </p:blipFill>
        <p:spPr>
          <a:xfrm>
            <a:off x="1516900" y="3936850"/>
            <a:ext cx="3154376" cy="4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6"/>
          <p:cNvPicPr preferRelativeResize="0"/>
          <p:nvPr/>
        </p:nvPicPr>
        <p:blipFill rotWithShape="1">
          <a:blip r:embed="rId4">
            <a:alphaModFix/>
          </a:blip>
          <a:srcRect b="15956" l="1968" r="55237" t="72094"/>
          <a:stretch/>
        </p:blipFill>
        <p:spPr>
          <a:xfrm>
            <a:off x="5515149" y="3962150"/>
            <a:ext cx="2441199" cy="4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6"/>
          <p:cNvPicPr preferRelativeResize="0"/>
          <p:nvPr/>
        </p:nvPicPr>
        <p:blipFill rotWithShape="1">
          <a:blip r:embed="rId4">
            <a:alphaModFix/>
          </a:blip>
          <a:srcRect b="2621" l="10070" r="38153" t="84228"/>
          <a:stretch/>
        </p:blipFill>
        <p:spPr>
          <a:xfrm>
            <a:off x="3676750" y="4454797"/>
            <a:ext cx="2953550" cy="4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6"/>
          <p:cNvPicPr preferRelativeResize="0"/>
          <p:nvPr/>
        </p:nvPicPr>
        <p:blipFill rotWithShape="1">
          <a:blip r:embed="rId4">
            <a:alphaModFix/>
          </a:blip>
          <a:srcRect b="19129" l="44761" r="46695" t="74039"/>
          <a:stretch/>
        </p:blipFill>
        <p:spPr>
          <a:xfrm>
            <a:off x="971000" y="4571779"/>
            <a:ext cx="487375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7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*Полуопределенные квадратичные формы</a:t>
            </a:r>
            <a:endParaRPr/>
          </a:p>
        </p:txBody>
      </p:sp>
      <p:sp>
        <p:nvSpPr>
          <p:cNvPr id="711" name="Google Shape;711;p6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sp>
        <p:nvSpPr>
          <p:cNvPr id="712" name="Google Shape;712;p67"/>
          <p:cNvSpPr txBox="1"/>
          <p:nvPr/>
        </p:nvSpPr>
        <p:spPr>
          <a:xfrm>
            <a:off x="453275" y="1667025"/>
            <a:ext cx="82929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гессиан полуопределен, то это может быть и точка перегиба. Нужны дополнительные исследования, которые могут быть проведены по одному из следующих вариантов: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 u="sng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Понижение порядка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Делается замена переменных. Например, для функции двух переменных это</a:t>
            </a:r>
            <a:r>
              <a:rPr lang="ru" sz="1500">
                <a:solidFill>
                  <a:schemeClr val="accent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chemeClr val="accent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y=x</a:t>
            </a:r>
            <a:r>
              <a:rPr b="1" lang="ru" sz="1500">
                <a:solidFill>
                  <a:schemeClr val="accent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итоге получаем функцию одного переменного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x.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Далее исследуется поведение функции на прямых </a:t>
            </a:r>
            <a:r>
              <a:rPr b="1" i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y=x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b="1" i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y=-x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если в первом случае функция в исследуемой точке представляет собой </a:t>
            </a:r>
            <a:r>
              <a:rPr lang="ru" sz="1500">
                <a:solidFill>
                  <a:srgbClr val="4A86E8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седловую точку.</a:t>
            </a:r>
            <a:endParaRPr sz="1500">
              <a:solidFill>
                <a:srgbClr val="4A86E8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Нахождение </a:t>
            </a:r>
            <a:r>
              <a:rPr lang="ru" sz="1500">
                <a:solidFill>
                  <a:srgbClr val="4A86E8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собственных значений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гессиана. Если все значения положительные, функция в исследуемой точке имеет минимум, если все отрицательные - имеет максимум.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Исследование функции </a:t>
            </a:r>
            <a:r>
              <a:rPr i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окрестности точки 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𝜀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. Переменные</a:t>
            </a:r>
            <a:r>
              <a:rPr lang="ru" sz="1500">
                <a:solidFill>
                  <a:schemeClr val="accent5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заменяются на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+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𝜀.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Далее необходимо доказать, что функция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+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𝜀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от одной переменной 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𝜀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либо больше нуля ( тогда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точка минимума), либо меньше нуля (тогда</a:t>
            </a:r>
            <a:r>
              <a:rPr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точка максимума).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6933" y="759025"/>
            <a:ext cx="5046228" cy="3608812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8"/>
          <p:cNvSpPr/>
          <p:nvPr/>
        </p:nvSpPr>
        <p:spPr>
          <a:xfrm>
            <a:off x="3809538" y="4425850"/>
            <a:ext cx="1524900" cy="546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График</a:t>
            </a:r>
            <a:endParaRPr i="0" sz="18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6" name="Google Shape;726;p6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9"/>
          <p:cNvPicPr preferRelativeResize="0"/>
          <p:nvPr/>
        </p:nvPicPr>
        <p:blipFill rotWithShape="1">
          <a:blip r:embed="rId4">
            <a:alphaModFix/>
          </a:blip>
          <a:srcRect b="2720" l="8390" r="21806" t="27530"/>
          <a:stretch/>
        </p:blipFill>
        <p:spPr>
          <a:xfrm>
            <a:off x="2985875" y="1109200"/>
            <a:ext cx="3172249" cy="38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5150" y="1170000"/>
            <a:ext cx="5633900" cy="33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1"/>
          <p:cNvPicPr preferRelativeResize="0"/>
          <p:nvPr/>
        </p:nvPicPr>
        <p:blipFill rotWithShape="1">
          <a:blip r:embed="rId4">
            <a:alphaModFix/>
          </a:blip>
          <a:srcRect b="2680" l="5148" r="14909" t="26956"/>
          <a:stretch/>
        </p:blipFill>
        <p:spPr>
          <a:xfrm>
            <a:off x="2847137" y="1116067"/>
            <a:ext cx="3275100" cy="374117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400475" y="212756"/>
            <a:ext cx="7875900" cy="6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2. Найти экстремумы функций (если они есть)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1) y = |2x|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Необходимое  условие: y'=|2x|/x=2|x|/x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в нуле производной не существует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Достаточное условие: производная функции существует в окрестности точки и меняет свой знак при переходе через нее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0 - экстремум (минимум)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825" y="2364263"/>
            <a:ext cx="3641539" cy="24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362" y="1170011"/>
            <a:ext cx="5633901" cy="3619103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3"/>
          <p:cNvPicPr preferRelativeResize="0"/>
          <p:nvPr/>
        </p:nvPicPr>
        <p:blipFill rotWithShape="1">
          <a:blip r:embed="rId4">
            <a:alphaModFix/>
          </a:blip>
          <a:srcRect b="2584" l="6613" r="11733" t="27180"/>
          <a:stretch/>
        </p:blipFill>
        <p:spPr>
          <a:xfrm>
            <a:off x="2959616" y="1100596"/>
            <a:ext cx="3224749" cy="37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4"/>
          <p:cNvSpPr txBox="1"/>
          <p:nvPr/>
        </p:nvSpPr>
        <p:spPr>
          <a:xfrm>
            <a:off x="453275" y="1667025"/>
            <a:ext cx="82125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Задача. 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экстремум функции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при условии что переменные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,x</a:t>
            </a:r>
            <a:r>
              <a:rPr b="1" baseline="-25000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… ,x</a:t>
            </a:r>
            <a:r>
              <a:rPr b="1" baseline="-25000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связаны соотношениями: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4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</a:t>
            </a:r>
            <a:endParaRPr/>
          </a:p>
        </p:txBody>
      </p:sp>
      <p:pic>
        <p:nvPicPr>
          <p:cNvPr id="805" name="Google Shape;805;p74"/>
          <p:cNvPicPr preferRelativeResize="0"/>
          <p:nvPr/>
        </p:nvPicPr>
        <p:blipFill rotWithShape="1">
          <a:blip r:embed="rId4">
            <a:alphaModFix/>
          </a:blip>
          <a:srcRect b="8065" l="0" r="0" t="53834"/>
          <a:stretch/>
        </p:blipFill>
        <p:spPr>
          <a:xfrm>
            <a:off x="476250" y="2860250"/>
            <a:ext cx="4660251" cy="12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Google Shape;8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5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Исследование функции на условный экстремум</a:t>
            </a:r>
            <a:endParaRPr/>
          </a:p>
        </p:txBody>
      </p:sp>
      <p:pic>
        <p:nvPicPr>
          <p:cNvPr id="819" name="Google Shape;81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56" y="2352103"/>
            <a:ext cx="3372621" cy="43929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5"/>
          <p:cNvSpPr/>
          <p:nvPr/>
        </p:nvSpPr>
        <p:spPr>
          <a:xfrm>
            <a:off x="465380" y="2300700"/>
            <a:ext cx="3573000" cy="54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Функция Лагранжа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1" name="Google Shape;821;p75"/>
          <p:cNvSpPr/>
          <p:nvPr/>
        </p:nvSpPr>
        <p:spPr>
          <a:xfrm>
            <a:off x="453900" y="3790051"/>
            <a:ext cx="3573000" cy="54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Необходимые условия экстремума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22" name="Google Shape;82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363" y="3505001"/>
            <a:ext cx="1584175" cy="127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5"/>
          <p:cNvPicPr preferRelativeResize="0"/>
          <p:nvPr/>
        </p:nvPicPr>
        <p:blipFill rotWithShape="1">
          <a:blip r:embed="rId6">
            <a:alphaModFix/>
          </a:blip>
          <a:srcRect b="0" l="2420" r="5183" t="0"/>
          <a:stretch/>
        </p:blipFill>
        <p:spPr>
          <a:xfrm>
            <a:off x="4852100" y="2250525"/>
            <a:ext cx="3938050" cy="6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76"/>
          <p:cNvSpPr/>
          <p:nvPr/>
        </p:nvSpPr>
        <p:spPr>
          <a:xfrm>
            <a:off x="1383451" y="3749330"/>
            <a:ext cx="6377100" cy="1034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 стационарной точке 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определитель матрицы A &gt; 0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то в этой точке у функции 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максимум.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 стационарной точке 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определитель матрицы A &lt; 0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то в этой точке у функции 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минимум.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7" name="Google Shape;837;p76"/>
          <p:cNvSpPr/>
          <p:nvPr/>
        </p:nvSpPr>
        <p:spPr>
          <a:xfrm>
            <a:off x="2877141" y="934251"/>
            <a:ext cx="3389700" cy="432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Достаточные  условия экстремума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38" name="Google Shape;83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110" y="1774051"/>
            <a:ext cx="3999632" cy="15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77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852" name="Google Shape;852;p77"/>
          <p:cNvSpPr txBox="1"/>
          <p:nvPr/>
        </p:nvSpPr>
        <p:spPr>
          <a:xfrm>
            <a:off x="453275" y="2044896"/>
            <a:ext cx="8212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длину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ширину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прямоугольника при заданном периметре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P=144 cm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при которых данный прямоугольник имеет наибольшую площадь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S.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3" name="Google Shape;853;p77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78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866" name="Google Shape;866;p78"/>
          <p:cNvSpPr txBox="1"/>
          <p:nvPr/>
        </p:nvSpPr>
        <p:spPr>
          <a:xfrm>
            <a:off x="453275" y="2044896"/>
            <a:ext cx="8212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длину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ширину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прямоугольника при заданном периметре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P=144 cm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при которых данный прямоугольник имеет наибольшую площадь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S.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7" name="Google Shape;867;p78"/>
          <p:cNvPicPr preferRelativeResize="0"/>
          <p:nvPr/>
        </p:nvPicPr>
        <p:blipFill rotWithShape="1">
          <a:blip r:embed="rId4">
            <a:alphaModFix/>
          </a:blip>
          <a:srcRect b="0" l="0" r="0" t="59646"/>
          <a:stretch/>
        </p:blipFill>
        <p:spPr>
          <a:xfrm>
            <a:off x="1019175" y="2990325"/>
            <a:ext cx="7089251" cy="1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8"/>
          <p:cNvPicPr preferRelativeResize="0"/>
          <p:nvPr/>
        </p:nvPicPr>
        <p:blipFill rotWithShape="1">
          <a:blip r:embed="rId5">
            <a:alphaModFix/>
          </a:blip>
          <a:srcRect b="0" l="59329" r="0" t="0"/>
          <a:stretch/>
        </p:blipFill>
        <p:spPr>
          <a:xfrm>
            <a:off x="6109323" y="3118617"/>
            <a:ext cx="1362339" cy="41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78"/>
          <p:cNvPicPr preferRelativeResize="0"/>
          <p:nvPr/>
        </p:nvPicPr>
        <p:blipFill rotWithShape="1">
          <a:blip r:embed="rId5">
            <a:alphaModFix/>
          </a:blip>
          <a:srcRect b="0" l="0" r="73787" t="0"/>
          <a:stretch/>
        </p:blipFill>
        <p:spPr>
          <a:xfrm>
            <a:off x="2116569" y="3132746"/>
            <a:ext cx="877944" cy="41001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79"/>
          <p:cNvPicPr preferRelativeResize="0"/>
          <p:nvPr/>
        </p:nvPicPr>
        <p:blipFill rotWithShape="1">
          <a:blip r:embed="rId4">
            <a:alphaModFix/>
          </a:blip>
          <a:srcRect b="0" l="0" r="0" t="53423"/>
          <a:stretch/>
        </p:blipFill>
        <p:spPr>
          <a:xfrm>
            <a:off x="1167575" y="2939675"/>
            <a:ext cx="6808876" cy="17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9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884" name="Google Shape;884;p79"/>
          <p:cNvSpPr txBox="1"/>
          <p:nvPr/>
        </p:nvSpPr>
        <p:spPr>
          <a:xfrm>
            <a:off x="453275" y="2044896"/>
            <a:ext cx="8212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длину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ширину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прямоугольника при заданном периметре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P=144 cm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при которых данный прямоугольник имеет наибольшую площадь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S.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5" name="Google Shape;885;p7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6" name="Google Shape;8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80"/>
          <p:cNvPicPr preferRelativeResize="0"/>
          <p:nvPr/>
        </p:nvPicPr>
        <p:blipFill rotWithShape="1">
          <a:blip r:embed="rId4">
            <a:alphaModFix/>
          </a:blip>
          <a:srcRect b="0" l="14900" r="0" t="19237"/>
          <a:stretch/>
        </p:blipFill>
        <p:spPr>
          <a:xfrm>
            <a:off x="2160850" y="1840730"/>
            <a:ext cx="4822300" cy="315611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0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899" name="Google Shape;899;p8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1"/>
          <p:cNvPicPr preferRelativeResize="0"/>
          <p:nvPr/>
        </p:nvPicPr>
        <p:blipFill rotWithShape="1">
          <a:blip r:embed="rId4">
            <a:alphaModFix/>
          </a:blip>
          <a:srcRect b="0" l="0" r="0" t="23809"/>
          <a:stretch/>
        </p:blipFill>
        <p:spPr>
          <a:xfrm>
            <a:off x="1247650" y="2055425"/>
            <a:ext cx="6316900" cy="244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81"/>
          <p:cNvCxnSpPr/>
          <p:nvPr/>
        </p:nvCxnSpPr>
        <p:spPr>
          <a:xfrm rot="10800000">
            <a:off x="5385800" y="2140135"/>
            <a:ext cx="0" cy="701700"/>
          </a:xfrm>
          <a:prstGeom prst="straightConnector1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81"/>
          <p:cNvCxnSpPr/>
          <p:nvPr/>
        </p:nvCxnSpPr>
        <p:spPr>
          <a:xfrm rot="10800000">
            <a:off x="4503093" y="2140135"/>
            <a:ext cx="0" cy="701700"/>
          </a:xfrm>
          <a:prstGeom prst="straightConnector1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4" name="Google Shape;914;p81"/>
          <p:cNvSpPr txBox="1"/>
          <p:nvPr/>
        </p:nvSpPr>
        <p:spPr>
          <a:xfrm>
            <a:off x="4350614" y="1983600"/>
            <a:ext cx="14436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800"/>
              <a:buFont typeface="Times New Roman"/>
              <a:buChar char="+"/>
            </a:pPr>
            <a:r>
              <a:rPr b="1" lang="ru" sz="1800">
                <a:solidFill>
                  <a:srgbClr val="684AE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−   +</a:t>
            </a:r>
            <a:endParaRPr b="1" sz="1800">
              <a:solidFill>
                <a:srgbClr val="684AE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800"/>
              <a:buFont typeface="Times New Roman"/>
              <a:buChar char="−"/>
            </a:pPr>
            <a:r>
              <a:rPr b="1" lang="ru" sz="1800">
                <a:solidFill>
                  <a:srgbClr val="684AE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   −</a:t>
            </a:r>
            <a:endParaRPr b="1" sz="1800">
              <a:solidFill>
                <a:srgbClr val="684AE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800"/>
              <a:buFont typeface="Times New Roman"/>
              <a:buChar char="+"/>
            </a:pPr>
            <a:r>
              <a:rPr b="1" lang="ru" sz="1800">
                <a:solidFill>
                  <a:srgbClr val="684AE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−   +</a:t>
            </a:r>
            <a:endParaRPr b="1" sz="1800">
              <a:solidFill>
                <a:srgbClr val="684AE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p81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916" name="Google Shape;916;p8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158550" y="250294"/>
            <a:ext cx="8826900" cy="6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2) y=xˆ3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Необходимое  условие: y'=3xˆ2 = 0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существует стационарная точка - 0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Достаточное условие: производная существует в окрестности точки</a:t>
            </a:r>
            <a:r>
              <a:rPr lang="ru" sz="2000">
                <a:solidFill>
                  <a:schemeClr val="dk1"/>
                </a:solidFill>
              </a:rPr>
              <a:t>, но не меняет свой знак при переходе через нее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0 - не является экстремумом (точка перегиба)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599" y="3001201"/>
            <a:ext cx="2984825" cy="18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7" name="Google Shape;92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82"/>
          <p:cNvPicPr preferRelativeResize="0"/>
          <p:nvPr/>
        </p:nvPicPr>
        <p:blipFill rotWithShape="1">
          <a:blip r:embed="rId4">
            <a:alphaModFix/>
          </a:blip>
          <a:srcRect b="0" l="6933" r="0" t="20331"/>
          <a:stretch/>
        </p:blipFill>
        <p:spPr>
          <a:xfrm>
            <a:off x="1998349" y="2008100"/>
            <a:ext cx="5147299" cy="29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2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930" name="Google Shape;930;p8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83"/>
          <p:cNvPicPr preferRelativeResize="0"/>
          <p:nvPr/>
        </p:nvPicPr>
        <p:blipFill rotWithShape="1">
          <a:blip r:embed="rId4">
            <a:alphaModFix/>
          </a:blip>
          <a:srcRect b="0" l="0" r="0" t="21104"/>
          <a:stretch/>
        </p:blipFill>
        <p:spPr>
          <a:xfrm>
            <a:off x="1559350" y="1876741"/>
            <a:ext cx="6025300" cy="31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83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944" name="Google Shape;944;p8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84"/>
          <p:cNvPicPr preferRelativeResize="0"/>
          <p:nvPr/>
        </p:nvPicPr>
        <p:blipFill rotWithShape="1">
          <a:blip r:embed="rId4">
            <a:alphaModFix/>
          </a:blip>
          <a:srcRect b="0" l="0" r="0" t="19903"/>
          <a:stretch/>
        </p:blipFill>
        <p:spPr>
          <a:xfrm>
            <a:off x="1737467" y="2225725"/>
            <a:ext cx="5669067" cy="2713799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4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958" name="Google Shape;958;p8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85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pic>
        <p:nvPicPr>
          <p:cNvPr id="971" name="Google Shape;971;p85"/>
          <p:cNvPicPr preferRelativeResize="0"/>
          <p:nvPr/>
        </p:nvPicPr>
        <p:blipFill rotWithShape="1">
          <a:blip r:embed="rId4">
            <a:alphaModFix/>
          </a:blip>
          <a:srcRect b="0" l="18308" r="12916" t="22982"/>
          <a:stretch/>
        </p:blipFill>
        <p:spPr>
          <a:xfrm>
            <a:off x="2596200" y="1916925"/>
            <a:ext cx="3951624" cy="28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8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6"/>
          <p:cNvSpPr txBox="1"/>
          <p:nvPr/>
        </p:nvSpPr>
        <p:spPr>
          <a:xfrm>
            <a:off x="453275" y="1667025"/>
            <a:ext cx="77715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Пусть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целевая функция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имеет вид: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задача оптимизации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задана следующим образом: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случае, когда требуется найти максимум, вместо            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используется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8" name="Google Shape;978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86"/>
          <p:cNvPicPr preferRelativeResize="0"/>
          <p:nvPr/>
        </p:nvPicPr>
        <p:blipFill rotWithShape="1">
          <a:blip r:embed="rId4">
            <a:alphaModFix/>
          </a:blip>
          <a:srcRect b="64803" l="4345" r="72503" t="17157"/>
          <a:stretch/>
        </p:blipFill>
        <p:spPr>
          <a:xfrm>
            <a:off x="919150" y="2008088"/>
            <a:ext cx="1833426" cy="404786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6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pic>
        <p:nvPicPr>
          <p:cNvPr id="987" name="Google Shape;987;p86"/>
          <p:cNvPicPr preferRelativeResize="0"/>
          <p:nvPr/>
        </p:nvPicPr>
        <p:blipFill rotWithShape="1">
          <a:blip r:embed="rId4">
            <a:alphaModFix/>
          </a:blip>
          <a:srcRect b="20267" l="4345" r="72503" t="57671"/>
          <a:stretch/>
        </p:blipFill>
        <p:spPr>
          <a:xfrm>
            <a:off x="919150" y="2780395"/>
            <a:ext cx="1833426" cy="49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86"/>
          <p:cNvPicPr preferRelativeResize="0"/>
          <p:nvPr/>
        </p:nvPicPr>
        <p:blipFill rotWithShape="1">
          <a:blip r:embed="rId4">
            <a:alphaModFix/>
          </a:blip>
          <a:srcRect b="0" l="64398" r="28642" t="83908"/>
          <a:stretch/>
        </p:blipFill>
        <p:spPr>
          <a:xfrm>
            <a:off x="5055087" y="3275414"/>
            <a:ext cx="489225" cy="3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86"/>
          <p:cNvPicPr preferRelativeResize="0"/>
          <p:nvPr/>
        </p:nvPicPr>
        <p:blipFill rotWithShape="1">
          <a:blip r:embed="rId4">
            <a:alphaModFix/>
          </a:blip>
          <a:srcRect b="0" l="88426" r="0" t="83908"/>
          <a:stretch/>
        </p:blipFill>
        <p:spPr>
          <a:xfrm>
            <a:off x="6797568" y="3275425"/>
            <a:ext cx="762489" cy="3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8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8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87"/>
          <p:cNvPicPr preferRelativeResize="0"/>
          <p:nvPr/>
        </p:nvPicPr>
        <p:blipFill rotWithShape="1">
          <a:blip r:embed="rId4">
            <a:alphaModFix/>
          </a:blip>
          <a:srcRect b="2831" l="2760" r="5831" t="21656"/>
          <a:stretch/>
        </p:blipFill>
        <p:spPr>
          <a:xfrm>
            <a:off x="738600" y="1531275"/>
            <a:ext cx="6921625" cy="34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7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1004" name="Google Shape;1004;p87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8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88"/>
          <p:cNvPicPr preferRelativeResize="0"/>
          <p:nvPr/>
        </p:nvPicPr>
        <p:blipFill rotWithShape="1">
          <a:blip r:embed="rId4">
            <a:alphaModFix/>
          </a:blip>
          <a:srcRect b="0" l="30084" r="0" t="22958"/>
          <a:stretch/>
        </p:blipFill>
        <p:spPr>
          <a:xfrm>
            <a:off x="2439068" y="2151025"/>
            <a:ext cx="4265864" cy="25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88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1018" name="Google Shape;1018;p8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8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Google Shape;102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2525" y="853875"/>
            <a:ext cx="5473950" cy="410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8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9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0"/>
          <p:cNvSpPr txBox="1"/>
          <p:nvPr/>
        </p:nvSpPr>
        <p:spPr>
          <a:xfrm>
            <a:off x="457200" y="1840725"/>
            <a:ext cx="8229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kayumov.ru/401/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4" name="Google Shape;1044;p90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Реализация градиентного спуска</a:t>
            </a:r>
            <a:endParaRPr/>
          </a:p>
        </p:txBody>
      </p:sp>
      <p:sp>
        <p:nvSpPr>
          <p:cNvPr id="1045" name="Google Shape;1045;p9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91"/>
          <p:cNvPicPr preferRelativeResize="0"/>
          <p:nvPr/>
        </p:nvPicPr>
        <p:blipFill rotWithShape="1">
          <a:blip r:embed="rId4">
            <a:alphaModFix/>
          </a:blip>
          <a:srcRect b="3340" l="15939" r="12550" t="17488"/>
          <a:stretch/>
        </p:blipFill>
        <p:spPr>
          <a:xfrm>
            <a:off x="4510625" y="1421400"/>
            <a:ext cx="4390049" cy="331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1"/>
          <p:cNvSpPr/>
          <p:nvPr/>
        </p:nvSpPr>
        <p:spPr>
          <a:xfrm>
            <a:off x="1655300" y="2872025"/>
            <a:ext cx="1539300" cy="80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</a:t>
            </a:r>
            <a:endParaRPr b="1" i="0" sz="18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9" name="Google Shape;1059;p91"/>
          <p:cNvSpPr txBox="1"/>
          <p:nvPr/>
        </p:nvSpPr>
        <p:spPr>
          <a:xfrm>
            <a:off x="453900" y="1577174"/>
            <a:ext cx="6254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Проблема: «овражные» функции</a:t>
            </a:r>
            <a:endParaRPr sz="4707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0" name="Google Shape;1060;p91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1061" name="Google Shape;1061;p9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158550" y="130163"/>
            <a:ext cx="8826900" cy="6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3) y = eˆ(3x)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Необходимое  условие: y'=3eˆ(3x)  нет точки, где функция не существует или равна 0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Достаточное условие: -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экстремумов нет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025" y="2426853"/>
            <a:ext cx="3273025" cy="21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9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92"/>
          <p:cNvSpPr/>
          <p:nvPr/>
        </p:nvSpPr>
        <p:spPr>
          <a:xfrm>
            <a:off x="1655300" y="2872025"/>
            <a:ext cx="1539300" cy="80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</a:t>
            </a:r>
            <a:endParaRPr b="1" i="0" sz="18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4" name="Google Shape;1074;p92"/>
          <p:cNvSpPr txBox="1"/>
          <p:nvPr/>
        </p:nvSpPr>
        <p:spPr>
          <a:xfrm>
            <a:off x="453900" y="1577174"/>
            <a:ext cx="6254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Проблема: «овражные» функции</a:t>
            </a:r>
            <a:endParaRPr sz="4707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5" name="Google Shape;1075;p92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1076" name="Google Shape;1076;p9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77" name="Google Shape;107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000" y="2034974"/>
            <a:ext cx="5644600" cy="26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6301" y="1611974"/>
            <a:ext cx="5226300" cy="33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93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z=sin(xy)</a:t>
            </a:r>
            <a:endParaRPr/>
          </a:p>
        </p:txBody>
      </p:sp>
      <p:sp>
        <p:nvSpPr>
          <p:cNvPr id="1091" name="Google Shape;1091;p9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9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9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94"/>
          <p:cNvPicPr preferRelativeResize="0"/>
          <p:nvPr/>
        </p:nvPicPr>
        <p:blipFill rotWithShape="1">
          <a:blip r:embed="rId4">
            <a:alphaModFix/>
          </a:blip>
          <a:srcRect b="0" l="0" r="0" t="39864"/>
          <a:stretch/>
        </p:blipFill>
        <p:spPr>
          <a:xfrm>
            <a:off x="896150" y="1840728"/>
            <a:ext cx="6780813" cy="2059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4"/>
          <p:cNvSpPr/>
          <p:nvPr/>
        </p:nvSpPr>
        <p:spPr>
          <a:xfrm>
            <a:off x="2883900" y="4131525"/>
            <a:ext cx="3625800" cy="60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sng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upload.wikimedia.org/wikipedia/</a:t>
            </a:r>
            <a:endParaRPr i="0" sz="18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5" name="Google Shape;1105;p94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Имитация отжига</a:t>
            </a:r>
            <a:endParaRPr/>
          </a:p>
        </p:txBody>
      </p:sp>
      <p:sp>
        <p:nvSpPr>
          <p:cNvPr id="1106" name="Google Shape;1106;p9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9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9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7" name="Google Shape;111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950" y="1770650"/>
            <a:ext cx="7930025" cy="25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9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9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9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0" name="Google Shape;11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96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32" name="Google Shape;11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9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0" name="Google Shape;250;p39"/>
          <p:cNvSpPr txBox="1"/>
          <p:nvPr/>
        </p:nvSpPr>
        <p:spPr>
          <a:xfrm>
            <a:off x="158550" y="130163"/>
            <a:ext cx="8826900" cy="6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4) y=xˆ3-5x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Необходимое  условие: y'=3xˆ2 - 5=0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2 точки sqrt(5/3), -sqrt(5/3)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Достаточное условие: функция меняет знак при переходе через точку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с + на - значит максимум, с - на + значит минимум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sqrt(5/3) - локальный минимум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-sqrt(5/3) - локальный максимум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350" y="2840688"/>
            <a:ext cx="3018881" cy="192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На прошлом занятии</a:t>
            </a:r>
            <a:endParaRPr/>
          </a:p>
        </p:txBody>
      </p:sp>
      <p:sp>
        <p:nvSpPr>
          <p:cNvPr id="264" name="Google Shape;264;p40"/>
          <p:cNvSpPr txBox="1"/>
          <p:nvPr/>
        </p:nvSpPr>
        <p:spPr>
          <a:xfrm>
            <a:off x="470475" y="1628825"/>
            <a:ext cx="677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Частные производные функций нескольких переменных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Смешанные производные ФНП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Локальные экстремумы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Найти частные производные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375" y="1632400"/>
            <a:ext cx="1833708" cy="10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 rotWithShape="1">
          <a:blip r:embed="rId5">
            <a:alphaModFix/>
          </a:blip>
          <a:srcRect b="0" l="0" r="74792" t="0"/>
          <a:stretch/>
        </p:blipFill>
        <p:spPr>
          <a:xfrm>
            <a:off x="3636674" y="2924600"/>
            <a:ext cx="612750" cy="16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